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y="5143500" cx="9144000"/>
  <p:notesSz cx="6858000" cy="9144000"/>
  <p:embeddedFontLst>
    <p:embeddedFont>
      <p:font typeface="PT Sans Narrow"/>
      <p:regular r:id="rId37"/>
      <p:bold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6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PTSansNarrow-regular.fntdata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2.xml"/><Relationship Id="rId38" Type="http://schemas.openxmlformats.org/officeDocument/2006/relationships/font" Target="fonts/PTSansNarrow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mldsntu2017@gmail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4.jpg"/><Relationship Id="rId6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hyperlink" Target="https://arxiv.org/abs/1701.07875" TargetMode="External"/><Relationship Id="rId9" Type="http://schemas.openxmlformats.org/officeDocument/2006/relationships/image" Target="../media/image19.png"/><Relationship Id="rId5" Type="http://schemas.openxmlformats.org/officeDocument/2006/relationships/hyperlink" Target="https://arxiv.org/abs/1701.07875" TargetMode="External"/><Relationship Id="rId6" Type="http://schemas.openxmlformats.org/officeDocument/2006/relationships/hyperlink" Target="https://arxiv.org/abs/1701.07875" TargetMode="External"/><Relationship Id="rId7" Type="http://schemas.openxmlformats.org/officeDocument/2006/relationships/image" Target="../media/image13.png"/><Relationship Id="rId8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Relationship Id="rId5" Type="http://schemas.openxmlformats.org/officeDocument/2006/relationships/hyperlink" Target="https://pdfs.semanticscholar.org/0bbc/35bdbd643fb520ce349bdd486ef2c490f1fc.pdf" TargetMode="External"/><Relationship Id="rId6" Type="http://schemas.openxmlformats.org/officeDocument/2006/relationships/hyperlink" Target="https://pdfs.semanticscholar.org/0bbc/35bdbd643fb520ce349bdd486ef2c490f1fc.pdf" TargetMode="External"/><Relationship Id="rId7" Type="http://schemas.openxmlformats.org/officeDocument/2006/relationships/hyperlink" Target="https://pdfs.semanticscholar.org/0bbc/35bdbd643fb520ce349bdd486ef2c490f1fc.pd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25.png"/><Relationship Id="rId5" Type="http://schemas.openxmlformats.org/officeDocument/2006/relationships/hyperlink" Target="https://arxiv.org/abs/1702.08431" TargetMode="External"/><Relationship Id="rId6" Type="http://schemas.openxmlformats.org/officeDocument/2006/relationships/hyperlink" Target="https://arxiv.org/abs/1702.08431" TargetMode="External"/><Relationship Id="rId7" Type="http://schemas.openxmlformats.org/officeDocument/2006/relationships/hyperlink" Target="https://arxiv.org/abs/1702.08431" TargetMode="External"/><Relationship Id="rId8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open?id=0BwJmB7alR-AvMHEtczZZN0EtdzQ" TargetMode="External"/><Relationship Id="rId4" Type="http://schemas.openxmlformats.org/officeDocument/2006/relationships/image" Target="../media/image31.jpg"/><Relationship Id="rId5" Type="http://schemas.openxmlformats.org/officeDocument/2006/relationships/image" Target="../media/image34.png"/><Relationship Id="rId6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hyperlink" Target="https://arxiv.org/pdf/1605.05396.pdf" TargetMode="External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github.com/ryankiros/skip-though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3600"/>
              <a:t>MLDS 2017 Spring </a:t>
            </a:r>
          </a:p>
          <a:p>
            <a:pPr lvl="0">
              <a:spcBef>
                <a:spcPts val="0"/>
              </a:spcBef>
              <a:buNone/>
            </a:pPr>
            <a:r>
              <a:rPr lang="zh-TW" sz="3600"/>
              <a:t>HW3 - Generative Adversarial Networks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u="sng">
                <a:solidFill>
                  <a:schemeClr val="accent5"/>
                </a:solidFill>
                <a:hlinkClick r:id="rId3"/>
              </a:rPr>
              <a:t>mldsntu2017@gmail.com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Image process tool - skimage and scipy.misc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E69138"/>
              </a:solidFill>
            </a:endParaRP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46767" l="0" r="53591" t="3727"/>
          <a:stretch/>
        </p:blipFill>
        <p:spPr>
          <a:xfrm>
            <a:off x="116800" y="1289075"/>
            <a:ext cx="4243599" cy="254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 rotWithShape="1">
          <a:blip r:embed="rId4">
            <a:alphaModFix/>
          </a:blip>
          <a:srcRect b="60117" l="0" r="52532" t="3533"/>
          <a:stretch/>
        </p:blipFill>
        <p:spPr>
          <a:xfrm>
            <a:off x="4563125" y="1301850"/>
            <a:ext cx="4340376" cy="18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13200" y="3822075"/>
            <a:ext cx="76512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88900" marR="88900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>
                <a:highlight>
                  <a:srgbClr val="F5F5F5"/>
                </a:highlight>
              </a:rPr>
              <a:t>Install:</a:t>
            </a:r>
          </a:p>
          <a:p>
            <a:pPr indent="-228600" lvl="0" marL="457200" marR="88900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har char="●"/>
            </a:pPr>
            <a:r>
              <a:rPr lang="zh-TW">
                <a:highlight>
                  <a:srgbClr val="F5F5F5"/>
                </a:highlight>
              </a:rPr>
              <a:t>sudo apt-get install python-skimage</a:t>
            </a:r>
          </a:p>
          <a:p>
            <a:pPr indent="-228600" lvl="0" marL="457200" marR="88900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har char="●"/>
            </a:pPr>
            <a:r>
              <a:rPr lang="zh-TW">
                <a:highlight>
                  <a:srgbClr val="F5F5F5"/>
                </a:highlight>
              </a:rPr>
              <a:t>sudo pip install --user numpy scipy</a:t>
            </a:r>
          </a:p>
          <a:p>
            <a:pPr indent="0" lvl="0" marL="88900" marR="88900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F5F5F5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Little Demo</a:t>
            </a:r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413" y="1421650"/>
            <a:ext cx="52101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/>
        </p:nvSpPr>
        <p:spPr>
          <a:xfrm>
            <a:off x="401900" y="1015525"/>
            <a:ext cx="4410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input text: black hair blue eyes</a:t>
            </a:r>
          </a:p>
        </p:txBody>
      </p:sp>
      <p:pic>
        <p:nvPicPr>
          <p:cNvPr id="171" name="Shape 1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238" y="3235900"/>
            <a:ext cx="52101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/>
          <p:nvPr/>
        </p:nvSpPr>
        <p:spPr>
          <a:xfrm>
            <a:off x="401900" y="2920525"/>
            <a:ext cx="4410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input text: green hair green eyes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713" y="2304825"/>
            <a:ext cx="52101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385800" y="1987575"/>
            <a:ext cx="4410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input text: pink hair green eyes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888" y="4253025"/>
            <a:ext cx="52101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398250" y="3931438"/>
            <a:ext cx="4410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input text: blue hair red eyes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Tips for training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</a:pPr>
            <a:r>
              <a:rPr lang="zh-TW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Discriminator output:</a:t>
            </a:r>
          </a:p>
          <a:p>
            <a:pPr indent="-330200" lvl="1" marL="914400" rtl="0">
              <a:spcBef>
                <a:spcPts val="0"/>
              </a:spcBef>
              <a:buClr>
                <a:srgbClr val="0B5394"/>
              </a:buClr>
              <a:buSzPct val="100000"/>
              <a:buFont typeface="Arial"/>
            </a:pPr>
            <a:r>
              <a:rPr lang="zh-TW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(real img, right text): 1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ct val="100000"/>
              <a:buFont typeface="Arial"/>
            </a:pPr>
            <a:r>
              <a:rPr lang="zh-TW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(fake img, right text): 0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ct val="100000"/>
              <a:buFont typeface="Arial"/>
            </a:pPr>
            <a:r>
              <a:rPr lang="zh-TW" sz="16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(real img, wrong text): 0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ct val="100000"/>
              <a:buFont typeface="Arial"/>
            </a:pPr>
            <a:r>
              <a:rPr lang="zh-TW" sz="16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(wrong img, right text): 0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Different objective function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Wasserstein GAN (WGAN)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Least Squares GAN (LSGAN)</a:t>
            </a:r>
          </a:p>
          <a:p>
            <a: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Boundary-Seeking GAN (BGAN)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Wasserstein GAN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Earth-Mover (Wasserstain-1) distance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The optimization problem is thus :</a:t>
            </a: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750" y="1786975"/>
            <a:ext cx="4915952" cy="54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586800" y="4621475"/>
            <a:ext cx="8245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sz="1100"/>
              <a:t>Reference : </a:t>
            </a:r>
            <a:r>
              <a:rPr lang="zh-TW" sz="1100" u="sng">
                <a:solidFill>
                  <a:schemeClr val="hlink"/>
                </a:solidFill>
                <a:hlinkClick r:id="rId4"/>
              </a:rPr>
              <a:t>Arjovsky, Martin, Soumith Chintala, and Léon Bottou. "Wasserstein gan." </a:t>
            </a:r>
            <a:r>
              <a:rPr i="1" lang="zh-TW" sz="1100" u="sng">
                <a:solidFill>
                  <a:schemeClr val="hlink"/>
                </a:solidFill>
                <a:hlinkClick r:id="rId5"/>
              </a:rPr>
              <a:t>arXiv preprint arXiv:1701.07875</a:t>
            </a:r>
            <a:r>
              <a:rPr lang="zh-TW" sz="1100" u="sng">
                <a:solidFill>
                  <a:schemeClr val="hlink"/>
                </a:solidFill>
                <a:hlinkClick r:id="rId6"/>
              </a:rPr>
              <a:t> (2017).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09400" y="2333950"/>
            <a:ext cx="4355290" cy="54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9750" y="3287500"/>
            <a:ext cx="4915950" cy="437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34163" y="3777297"/>
            <a:ext cx="5905767" cy="43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/>
          <p:nvPr/>
        </p:nvSpPr>
        <p:spPr>
          <a:xfrm>
            <a:off x="5940125" y="1603900"/>
            <a:ext cx="2663400" cy="546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EM distance is Continuous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JS-divergence is not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Wasserstein GAN</a:t>
            </a: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For Discriminator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</a:pPr>
            <a:r>
              <a:rPr lang="zh-TW"/>
              <a:t>For Generator</a:t>
            </a: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125" y="1956275"/>
            <a:ext cx="6722601" cy="5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125" y="3496825"/>
            <a:ext cx="4109420" cy="5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 txBox="1"/>
          <p:nvPr/>
        </p:nvSpPr>
        <p:spPr>
          <a:xfrm>
            <a:off x="3957450" y="1278500"/>
            <a:ext cx="4358700" cy="551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The output of D is thus not probability anymore !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The D loss turn to be a measure of distance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Wasserstein GAN</a:t>
            </a:r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Implementation Notes 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Do not apply sigmoid at the output of 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Clip the weight of 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Use RMSProp instead of Adam</a:t>
            </a:r>
          </a:p>
          <a:p>
            <a:pPr indent="-228600" lvl="0" marL="457200">
              <a:spcBef>
                <a:spcPts val="0"/>
              </a:spcBef>
            </a:pPr>
            <a:r>
              <a:rPr lang="zh-TW"/>
              <a:t>Train more iteration of D (the paper use 5)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Least Squares GAN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For Discriminator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For Generator</a:t>
            </a:r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75" y="3442100"/>
            <a:ext cx="4506600" cy="6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675" y="1903174"/>
            <a:ext cx="8175435" cy="60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529050" y="4682925"/>
            <a:ext cx="7844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sz="1100"/>
              <a:t>Reference: </a:t>
            </a:r>
            <a:r>
              <a:rPr lang="zh-TW" sz="1100" u="sng">
                <a:solidFill>
                  <a:schemeClr val="hlink"/>
                </a:solidFill>
                <a:hlinkClick r:id="rId5"/>
              </a:rPr>
              <a:t>Mao, Xudong, et al. "Least squares generative adversarial networks." </a:t>
            </a:r>
            <a:r>
              <a:rPr i="1" lang="zh-TW" sz="1100" u="sng">
                <a:solidFill>
                  <a:schemeClr val="hlink"/>
                </a:solidFill>
                <a:hlinkClick r:id="rId6"/>
              </a:rPr>
              <a:t>arXiv preprint ArXiv:1611.04076</a:t>
            </a:r>
            <a:r>
              <a:rPr lang="zh-TW" sz="1100" u="sng">
                <a:solidFill>
                  <a:schemeClr val="hlink"/>
                </a:solidFill>
                <a:hlinkClick r:id="rId7"/>
              </a:rPr>
              <a:t> (2016).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4188075" y="15277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x="7989775" y="15277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-1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4420500" y="30881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0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Least Squares GAN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8" name="Shape 228"/>
          <p:cNvPicPr preferRelativeResize="0"/>
          <p:nvPr/>
        </p:nvPicPr>
        <p:blipFill rotWithShape="1">
          <a:blip r:embed="rId3">
            <a:alphaModFix/>
          </a:blip>
          <a:srcRect b="33177" l="35476" r="34920" t="26821"/>
          <a:stretch/>
        </p:blipFill>
        <p:spPr>
          <a:xfrm>
            <a:off x="4092425" y="1422275"/>
            <a:ext cx="2140973" cy="162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Shape 229"/>
          <p:cNvPicPr preferRelativeResize="0"/>
          <p:nvPr/>
        </p:nvPicPr>
        <p:blipFill rotWithShape="1">
          <a:blip r:embed="rId4">
            <a:alphaModFix/>
          </a:blip>
          <a:srcRect b="31563" l="17832" r="54342" t="31377"/>
          <a:stretch/>
        </p:blipFill>
        <p:spPr>
          <a:xfrm>
            <a:off x="4130750" y="3146925"/>
            <a:ext cx="2102650" cy="157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Shape 230"/>
          <p:cNvPicPr preferRelativeResize="0"/>
          <p:nvPr/>
        </p:nvPicPr>
        <p:blipFill rotWithShape="1">
          <a:blip r:embed="rId3">
            <a:alphaModFix/>
          </a:blip>
          <a:srcRect b="32605" l="4387" r="65864" t="27393"/>
          <a:stretch/>
        </p:blipFill>
        <p:spPr>
          <a:xfrm>
            <a:off x="311700" y="1582600"/>
            <a:ext cx="3473928" cy="262745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Shape 231"/>
          <p:cNvSpPr txBox="1"/>
          <p:nvPr/>
        </p:nvSpPr>
        <p:spPr>
          <a:xfrm>
            <a:off x="702838" y="3971575"/>
            <a:ext cx="28449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sz="1100"/>
              <a:t>ideal</a:t>
            </a:r>
            <a:r>
              <a:rPr lang="zh-TW" sz="1100"/>
              <a:t> situation</a:t>
            </a:r>
          </a:p>
          <a:p>
            <a:pPr lvl="0" algn="ctr">
              <a:spcBef>
                <a:spcPts val="0"/>
              </a:spcBef>
              <a:buNone/>
            </a:pPr>
            <a:r>
              <a:rPr lang="zh-TW" sz="1100"/>
              <a:t>D can’t distinguish real and fake samples</a:t>
            </a:r>
          </a:p>
        </p:txBody>
      </p:sp>
      <p:pic>
        <p:nvPicPr>
          <p:cNvPr id="232" name="Shape 232"/>
          <p:cNvPicPr preferRelativeResize="0"/>
          <p:nvPr/>
        </p:nvPicPr>
        <p:blipFill rotWithShape="1">
          <a:blip r:embed="rId3">
            <a:alphaModFix/>
          </a:blip>
          <a:srcRect b="33177" l="65947" r="3410" t="26821"/>
          <a:stretch/>
        </p:blipFill>
        <p:spPr>
          <a:xfrm>
            <a:off x="6334551" y="1422275"/>
            <a:ext cx="2216098" cy="162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Shape 233"/>
          <p:cNvPicPr preferRelativeResize="0"/>
          <p:nvPr/>
        </p:nvPicPr>
        <p:blipFill rotWithShape="1">
          <a:blip r:embed="rId4">
            <a:alphaModFix/>
          </a:blip>
          <a:srcRect b="31563" l="46996" r="26018" t="31377"/>
          <a:stretch/>
        </p:blipFill>
        <p:spPr>
          <a:xfrm>
            <a:off x="6422999" y="3146925"/>
            <a:ext cx="2039198" cy="157532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/>
          <p:nvPr/>
        </p:nvSpPr>
        <p:spPr>
          <a:xfrm>
            <a:off x="5090400" y="3676825"/>
            <a:ext cx="940800" cy="4047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Saturate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6423000" y="1058375"/>
            <a:ext cx="24510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>
                <a:solidFill>
                  <a:schemeClr val="accent1"/>
                </a:solidFill>
              </a:rPr>
              <a:t>Drag to decision boundary</a:t>
            </a:r>
          </a:p>
        </p:txBody>
      </p:sp>
      <p:grpSp>
        <p:nvGrpSpPr>
          <p:cNvPr id="236" name="Shape 236"/>
          <p:cNvGrpSpPr/>
          <p:nvPr/>
        </p:nvGrpSpPr>
        <p:grpSpPr>
          <a:xfrm>
            <a:off x="618850" y="1778975"/>
            <a:ext cx="2814901" cy="2133900"/>
            <a:chOff x="618850" y="1778975"/>
            <a:chExt cx="2814901" cy="2133900"/>
          </a:xfrm>
        </p:grpSpPr>
        <p:sp>
          <p:nvSpPr>
            <p:cNvPr id="237" name="Shape 237"/>
            <p:cNvSpPr/>
            <p:nvPr/>
          </p:nvSpPr>
          <p:spPr>
            <a:xfrm flipH="1">
              <a:off x="816851" y="1879775"/>
              <a:ext cx="2616900" cy="20331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 txBox="1"/>
            <p:nvPr/>
          </p:nvSpPr>
          <p:spPr>
            <a:xfrm>
              <a:off x="2258175" y="2968775"/>
              <a:ext cx="6978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zh-TW" sz="2800">
                  <a:solidFill>
                    <a:srgbClr val="0000FF"/>
                  </a:solidFill>
                </a:rPr>
                <a:t>1</a:t>
              </a:r>
            </a:p>
          </p:txBody>
        </p:sp>
        <p:sp>
          <p:nvSpPr>
            <p:cNvPr id="239" name="Shape 239"/>
            <p:cNvSpPr/>
            <p:nvPr/>
          </p:nvSpPr>
          <p:spPr>
            <a:xfrm flipH="1" rot="10800000">
              <a:off x="618850" y="1778975"/>
              <a:ext cx="2337000" cy="17259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 txBox="1"/>
            <p:nvPr/>
          </p:nvSpPr>
          <p:spPr>
            <a:xfrm>
              <a:off x="954025" y="1988300"/>
              <a:ext cx="6978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zh-TW" sz="2800">
                  <a:solidFill>
                    <a:srgbClr val="0000FF"/>
                  </a:solidFill>
                </a:rPr>
                <a:t>0</a:t>
              </a:r>
            </a:p>
          </p:txBody>
        </p:sp>
      </p:grpSp>
      <p:grpSp>
        <p:nvGrpSpPr>
          <p:cNvPr id="241" name="Shape 241"/>
          <p:cNvGrpSpPr/>
          <p:nvPr/>
        </p:nvGrpSpPr>
        <p:grpSpPr>
          <a:xfrm>
            <a:off x="619550" y="1795425"/>
            <a:ext cx="2928300" cy="2101000"/>
            <a:chOff x="619550" y="1795425"/>
            <a:chExt cx="2928300" cy="2101000"/>
          </a:xfrm>
        </p:grpSpPr>
        <p:sp>
          <p:nvSpPr>
            <p:cNvPr id="242" name="Shape 242"/>
            <p:cNvSpPr/>
            <p:nvPr/>
          </p:nvSpPr>
          <p:spPr>
            <a:xfrm>
              <a:off x="619550" y="1795425"/>
              <a:ext cx="2928300" cy="627000"/>
            </a:xfrm>
            <a:prstGeom prst="rect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619550" y="2532425"/>
              <a:ext cx="2928300" cy="627000"/>
            </a:xfrm>
            <a:prstGeom prst="rect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619550" y="3269425"/>
              <a:ext cx="2928300" cy="627000"/>
            </a:xfrm>
            <a:prstGeom prst="rect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 txBox="1"/>
            <p:nvPr/>
          </p:nvSpPr>
          <p:spPr>
            <a:xfrm>
              <a:off x="1734800" y="3241800"/>
              <a:ext cx="6978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zh-TW" sz="280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46" name="Shape 246"/>
            <p:cNvSpPr txBox="1"/>
            <p:nvPr/>
          </p:nvSpPr>
          <p:spPr>
            <a:xfrm>
              <a:off x="1734800" y="2522225"/>
              <a:ext cx="6978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zh-TW" sz="280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247" name="Shape 247"/>
            <p:cNvSpPr txBox="1"/>
            <p:nvPr/>
          </p:nvSpPr>
          <p:spPr>
            <a:xfrm>
              <a:off x="1734800" y="1802650"/>
              <a:ext cx="6978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zh-TW" sz="2800">
                  <a:solidFill>
                    <a:srgbClr val="FF0000"/>
                  </a:solidFill>
                </a:rPr>
                <a:t>-1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Least Squares GAN</a:t>
            </a:r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For Discriminator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For Generator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75" y="3442100"/>
            <a:ext cx="4506600" cy="6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Shape 2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675" y="1903174"/>
            <a:ext cx="8175435" cy="60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>
            <a:off x="4188075" y="15277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7989775" y="15277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0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4420500" y="3088125"/>
            <a:ext cx="4311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Least Squares GAN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Implementation Notes 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Do not apply sigmoid at the output of 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Outline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Task Introduction</a:t>
            </a:r>
          </a:p>
          <a:p>
            <a:pPr indent="-228600" lvl="1" marL="9144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Text2image generation</a:t>
            </a:r>
          </a:p>
          <a:p>
            <a:pPr indent="-228600" lvl="1" marL="91440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Dataset collection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Model</a:t>
            </a:r>
          </a:p>
          <a:p>
            <a:pPr indent="-228600" lvl="1" marL="9144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Conditional GAN</a:t>
            </a:r>
          </a:p>
          <a:p>
            <a:pPr indent="-228600" lvl="1" marL="9144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Tips for training</a:t>
            </a:r>
          </a:p>
          <a:p>
            <a:pPr indent="-228600" lvl="2" marL="13716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Discriminator loss function</a:t>
            </a:r>
          </a:p>
          <a:p>
            <a:pPr indent="-228600" lvl="2" marL="13716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Objective function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Submission and grading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Boundary-Seeking GAN</a:t>
            </a:r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725" y="1290600"/>
            <a:ext cx="32004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725" y="2318500"/>
            <a:ext cx="333375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/>
        </p:nvSpPr>
        <p:spPr>
          <a:xfrm>
            <a:off x="443850" y="4569025"/>
            <a:ext cx="8256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sz="1100"/>
              <a:t>Reference : </a:t>
            </a:r>
            <a:r>
              <a:rPr lang="zh-TW" sz="1100" u="sng">
                <a:solidFill>
                  <a:schemeClr val="hlink"/>
                </a:solidFill>
                <a:hlinkClick r:id="rId5"/>
              </a:rPr>
              <a:t>Hjelm, R. Devon, et al. "Boundary-Seeking Generative Adversarial Networks." </a:t>
            </a:r>
            <a:r>
              <a:rPr i="1" lang="zh-TW" sz="1100" u="sng">
                <a:solidFill>
                  <a:schemeClr val="hlink"/>
                </a:solidFill>
                <a:hlinkClick r:id="rId6"/>
              </a:rPr>
              <a:t>arXiv preprint arXiv:1702.08431</a:t>
            </a:r>
            <a:r>
              <a:rPr lang="zh-TW" sz="1100" u="sng">
                <a:solidFill>
                  <a:schemeClr val="hlink"/>
                </a:solidFill>
                <a:hlinkClick r:id="rId7"/>
              </a:rPr>
              <a:t> (2017).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983025" y="1424700"/>
            <a:ext cx="3499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2000"/>
              <a:t>Optimum Discriminator :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608075" y="3528588"/>
            <a:ext cx="3499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sz="2000"/>
              <a:t>For imperfect discriminator</a:t>
            </a:r>
            <a:r>
              <a:rPr lang="zh-TW" sz="2000"/>
              <a:t> :</a:t>
            </a:r>
          </a:p>
        </p:txBody>
      </p:sp>
      <p:sp>
        <p:nvSpPr>
          <p:cNvPr id="276" name="Shape 276"/>
          <p:cNvSpPr/>
          <p:nvPr/>
        </p:nvSpPr>
        <p:spPr>
          <a:xfrm>
            <a:off x="5549700" y="2139325"/>
            <a:ext cx="423000" cy="330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5536425" y="3115063"/>
            <a:ext cx="423000" cy="330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 txBox="1"/>
          <p:nvPr/>
        </p:nvSpPr>
        <p:spPr>
          <a:xfrm>
            <a:off x="4107575" y="4246575"/>
            <a:ext cx="2490000" cy="432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2000">
                <a:solidFill>
                  <a:schemeClr val="accent1"/>
                </a:solidFill>
              </a:rPr>
              <a:t>Z : normalize term</a:t>
            </a:r>
          </a:p>
        </p:txBody>
      </p:sp>
      <p:pic>
        <p:nvPicPr>
          <p:cNvPr id="279" name="Shape 27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28675" y="3394500"/>
            <a:ext cx="32385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Boundary-Seeking GAN</a:t>
            </a: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For Generator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Only change the loss function of G</a:t>
            </a:r>
          </a:p>
        </p:txBody>
      </p:sp>
      <p:pic>
        <p:nvPicPr>
          <p:cNvPr id="286" name="Shape 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300" y="1686051"/>
            <a:ext cx="6759375" cy="5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Boundary-Seeking GAN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3" name="Shape 293"/>
          <p:cNvPicPr preferRelativeResize="0"/>
          <p:nvPr/>
        </p:nvPicPr>
        <p:blipFill rotWithShape="1">
          <a:blip r:embed="rId3">
            <a:alphaModFix/>
          </a:blip>
          <a:srcRect b="21469" l="12639" r="12082" t="29254"/>
          <a:stretch/>
        </p:blipFill>
        <p:spPr>
          <a:xfrm>
            <a:off x="1130175" y="1650400"/>
            <a:ext cx="6883651" cy="25345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Shape 294"/>
          <p:cNvGrpSpPr/>
          <p:nvPr/>
        </p:nvGrpSpPr>
        <p:grpSpPr>
          <a:xfrm>
            <a:off x="2227850" y="2230250"/>
            <a:ext cx="2397275" cy="1406325"/>
            <a:chOff x="2227850" y="2230250"/>
            <a:chExt cx="2397275" cy="1406325"/>
          </a:xfrm>
        </p:grpSpPr>
        <p:sp>
          <p:nvSpPr>
            <p:cNvPr id="295" name="Shape 295"/>
            <p:cNvSpPr/>
            <p:nvPr/>
          </p:nvSpPr>
          <p:spPr>
            <a:xfrm>
              <a:off x="2227850" y="2968775"/>
              <a:ext cx="424800" cy="121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227850" y="2776550"/>
              <a:ext cx="1132800" cy="121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7" name="Shape 297"/>
            <p:cNvSpPr txBox="1"/>
            <p:nvPr/>
          </p:nvSpPr>
          <p:spPr>
            <a:xfrm>
              <a:off x="2652650" y="3090275"/>
              <a:ext cx="1648800" cy="5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zh-TW">
                  <a:solidFill>
                    <a:srgbClr val="0000FF"/>
                  </a:solidFill>
                </a:rPr>
                <a:t>move toward decision boundary</a:t>
              </a:r>
            </a:p>
          </p:txBody>
        </p:sp>
        <p:sp>
          <p:nvSpPr>
            <p:cNvPr id="298" name="Shape 298"/>
            <p:cNvSpPr txBox="1"/>
            <p:nvPr/>
          </p:nvSpPr>
          <p:spPr>
            <a:xfrm>
              <a:off x="2976325" y="2230250"/>
              <a:ext cx="1648800" cy="5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zh-TW">
                  <a:solidFill>
                    <a:srgbClr val="FF0000"/>
                  </a:solidFill>
                </a:rPr>
                <a:t>move beyond the true sample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Submission and Grading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Homework 3 package</a:t>
            </a: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311700" y="1037725"/>
            <a:ext cx="8520600" cy="3886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Anime Dataset: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data:  33.4k (image, tags) pair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faces/, tags.csv, sample_testing.txt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tags file format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img_id &lt;comma&gt; tag1 &lt;colon&gt; #_post &lt;tab&gt; tag2 &lt;colon&gt; 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 text file format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testing_text_id &lt;comma&gt; testing_text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 text only includes </a:t>
            </a:r>
            <a:r>
              <a:rPr b="1" lang="zh-TW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‘color hair’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zh-TW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‘color eyes’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only alphabetic char involved.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download link: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zh-TW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https://drive.google.com/open?id=0BwJmB7alR-AvMHEtczZZN0EtdzQ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you want to do something cool beyond generating faces, mail us. We will give you original images</a:t>
            </a:r>
          </a:p>
        </p:txBody>
      </p:sp>
      <p:pic>
        <p:nvPicPr>
          <p:cNvPr id="310" name="Shape 3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8700" y="1113925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 txBox="1"/>
          <p:nvPr/>
        </p:nvSpPr>
        <p:spPr>
          <a:xfrm>
            <a:off x="6564950" y="1071825"/>
            <a:ext cx="1365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1800">
                <a:solidFill>
                  <a:srgbClr val="EF6C00"/>
                </a:solidFill>
              </a:rPr>
              <a:t>blue eyes</a:t>
            </a:r>
          </a:p>
          <a:p>
            <a:pPr lvl="0">
              <a:spcBef>
                <a:spcPts val="0"/>
              </a:spcBef>
              <a:buNone/>
            </a:pPr>
            <a:r>
              <a:rPr lang="zh-TW" sz="1800">
                <a:solidFill>
                  <a:srgbClr val="EF6C00"/>
                </a:solidFill>
              </a:rPr>
              <a:t>red hair</a:t>
            </a:r>
          </a:p>
          <a:p>
            <a:pPr lvl="0">
              <a:spcBef>
                <a:spcPts val="0"/>
              </a:spcBef>
              <a:buNone/>
            </a:pPr>
            <a:r>
              <a:rPr lang="zh-TW" sz="1800">
                <a:solidFill>
                  <a:srgbClr val="EF6C00"/>
                </a:solidFill>
              </a:rPr>
              <a:t>short hair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6380741" y="2674725"/>
            <a:ext cx="20382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1600">
                <a:solidFill>
                  <a:srgbClr val="E69138"/>
                </a:solidFill>
              </a:rPr>
              <a:t>tags.csv</a:t>
            </a:r>
          </a:p>
        </p:txBody>
      </p:sp>
      <p:sp>
        <p:nvSpPr>
          <p:cNvPr id="313" name="Shape 313"/>
          <p:cNvSpPr txBox="1"/>
          <p:nvPr/>
        </p:nvSpPr>
        <p:spPr>
          <a:xfrm>
            <a:off x="6409157" y="3119775"/>
            <a:ext cx="20382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1600">
                <a:solidFill>
                  <a:srgbClr val="E69138"/>
                </a:solidFill>
              </a:rPr>
              <a:t>sample testing_text.txt</a:t>
            </a:r>
          </a:p>
        </p:txBody>
      </p:sp>
      <p:pic>
        <p:nvPicPr>
          <p:cNvPr id="314" name="Shape 314"/>
          <p:cNvPicPr preferRelativeResize="0"/>
          <p:nvPr/>
        </p:nvPicPr>
        <p:blipFill rotWithShape="1">
          <a:blip r:embed="rId5">
            <a:alphaModFix/>
          </a:blip>
          <a:srcRect b="86231" l="3011" r="37700" t="2876"/>
          <a:stretch/>
        </p:blipFill>
        <p:spPr>
          <a:xfrm>
            <a:off x="962075" y="2515084"/>
            <a:ext cx="5420998" cy="55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Shape 315"/>
          <p:cNvPicPr preferRelativeResize="0"/>
          <p:nvPr/>
        </p:nvPicPr>
        <p:blipFill rotWithShape="1">
          <a:blip r:embed="rId6">
            <a:alphaModFix/>
          </a:blip>
          <a:srcRect b="86240" l="1733" r="80035" t="2867"/>
          <a:stretch/>
        </p:blipFill>
        <p:spPr>
          <a:xfrm>
            <a:off x="4730400" y="3207101"/>
            <a:ext cx="1667025" cy="55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Submission</a:t>
            </a:r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666666"/>
              </a:buClr>
              <a:buFont typeface="Source Code Pro"/>
            </a:pPr>
            <a:r>
              <a:rPr lang="zh-TW">
                <a:solidFill>
                  <a:srgbClr val="FF0000"/>
                </a:solidFill>
              </a:rPr>
              <a:t>Only </a:t>
            </a:r>
            <a:r>
              <a:rPr b="1" lang="zh-TW">
                <a:solidFill>
                  <a:srgbClr val="FF0000"/>
                </a:solidFill>
              </a:rPr>
              <a:t>Python</a:t>
            </a:r>
            <a:r>
              <a:rPr lang="zh-TW">
                <a:solidFill>
                  <a:srgbClr val="FF0000"/>
                </a:solidFill>
              </a:rPr>
              <a:t> with </a:t>
            </a:r>
            <a:r>
              <a:rPr b="1" lang="zh-TW">
                <a:solidFill>
                  <a:srgbClr val="FF0000"/>
                </a:solidFill>
              </a:rPr>
              <a:t>Tensorflow r1.0</a:t>
            </a:r>
            <a:r>
              <a:rPr lang="zh-TW">
                <a:solidFill>
                  <a:srgbClr val="FF0000"/>
                </a:solidFill>
              </a:rPr>
              <a:t> for GAN</a:t>
            </a:r>
          </a:p>
          <a:p>
            <a:pPr indent="-330200" lvl="1" marL="914400" rtl="0">
              <a:spcBef>
                <a:spcPts val="0"/>
              </a:spcBef>
              <a:buClr>
                <a:srgbClr val="666666"/>
              </a:buClr>
              <a:buSzPct val="100000"/>
              <a:buFont typeface="Source Code Pro"/>
            </a:pPr>
            <a:r>
              <a:rPr lang="zh-TW" sz="1600"/>
              <a:t>You are allowed to use any tool to process text</a:t>
            </a:r>
          </a:p>
          <a:p>
            <a:pPr indent="-330200" lvl="1" marL="914400" rtl="0">
              <a:spcBef>
                <a:spcPts val="0"/>
              </a:spcBef>
              <a:buSzPct val="100000"/>
            </a:pPr>
            <a:r>
              <a:rPr lang="zh-TW" sz="1600"/>
              <a:t>You are allowed to use any data you collect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Deadline: </a:t>
            </a:r>
            <a:r>
              <a:rPr b="1" lang="zh-TW">
                <a:solidFill>
                  <a:srgbClr val="FF0000"/>
                </a:solidFill>
              </a:rPr>
              <a:t>5/25(Thu.) 23:59:59 (UTC+8)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zh-TW">
                <a:solidFill>
                  <a:srgbClr val="4A86E8"/>
                </a:solidFill>
              </a:rPr>
              <a:t>MLDS2017/hw3</a:t>
            </a:r>
            <a:r>
              <a:rPr lang="zh-TW"/>
              <a:t> should contain following files</a:t>
            </a:r>
          </a:p>
          <a:p>
            <a:pPr indent="-330200" lvl="1" marL="914400" rtl="0">
              <a:spcBef>
                <a:spcPts val="0"/>
              </a:spcBef>
              <a:buClr>
                <a:srgbClr val="FF0000"/>
              </a:buClr>
              <a:buSzPct val="100000"/>
            </a:pPr>
            <a:r>
              <a:rPr b="1" lang="zh-TW" sz="1600">
                <a:solidFill>
                  <a:srgbClr val="FF0000"/>
                </a:solidFill>
              </a:rPr>
              <a:t>run.sh train.py, (pre-)trained_model, generate.py, samples/, report.pdf</a:t>
            </a:r>
          </a:p>
          <a:p>
            <a:pPr indent="-330200" lvl="1" marL="914400" rtl="0">
              <a:spcBef>
                <a:spcPts val="0"/>
              </a:spcBef>
              <a:buClr>
                <a:srgbClr val="FF0000"/>
              </a:buClr>
              <a:buSzPct val="100000"/>
            </a:pPr>
            <a:r>
              <a:rPr lang="zh-TW" sz="1600"/>
              <a:t>If some files are too big, upload to your cloud and download them when running your run.sh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TAs will run your run.sh to generate images given a text</a:t>
            </a:r>
          </a:p>
          <a:p>
            <a:pPr indent="-330200" lvl="1" marL="914400" rtl="0">
              <a:spcBef>
                <a:spcPts val="0"/>
              </a:spcBef>
              <a:buSzPct val="100000"/>
            </a:pPr>
            <a:r>
              <a:rPr lang="zh-TW" sz="1600"/>
              <a:t>bash run.sh [testing_text.txt]</a:t>
            </a:r>
          </a:p>
          <a:p>
            <a:pPr indent="-330200" lvl="1" marL="914400" rtl="0">
              <a:spcBef>
                <a:spcPts val="0"/>
              </a:spcBef>
              <a:buSzPct val="100000"/>
            </a:pPr>
            <a:r>
              <a:rPr lang="zh-TW" sz="1600"/>
              <a:t>run.sh must output in </a:t>
            </a:r>
            <a:r>
              <a:rPr b="1" lang="zh-TW" sz="1600">
                <a:solidFill>
                  <a:srgbClr val="FF0000"/>
                </a:solidFill>
              </a:rPr>
              <a:t>10 minutes</a:t>
            </a:r>
            <a:r>
              <a:rPr lang="zh-TW" sz="1600"/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Submission on Github</a:t>
            </a:r>
          </a:p>
        </p:txBody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zh-TW">
                <a:solidFill>
                  <a:srgbClr val="000000"/>
                </a:solidFill>
              </a:rPr>
              <a:t>Only one branch </a:t>
            </a:r>
            <a:r>
              <a:rPr b="1" lang="zh-TW">
                <a:solidFill>
                  <a:srgbClr val="FF0000"/>
                </a:solidFill>
              </a:rPr>
              <a:t>master </a:t>
            </a:r>
            <a:r>
              <a:rPr lang="zh-TW">
                <a:solidFill>
                  <a:srgbClr val="000000"/>
                </a:solidFill>
              </a:rPr>
              <a:t>is needed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b="1" lang="zh-TW">
                <a:solidFill>
                  <a:srgbClr val="FF0000"/>
                </a:solidFill>
              </a:rPr>
              <a:t>master</a:t>
            </a:r>
            <a:r>
              <a:rPr lang="zh-TW">
                <a:solidFill>
                  <a:srgbClr val="FF0000"/>
                </a:solidFill>
              </a:rPr>
              <a:t> </a:t>
            </a:r>
            <a:r>
              <a:rPr lang="zh-TW">
                <a:solidFill>
                  <a:srgbClr val="000000"/>
                </a:solidFill>
              </a:rPr>
              <a:t>stores the model by </a:t>
            </a:r>
            <a:r>
              <a:rPr b="1" lang="zh-TW">
                <a:solidFill>
                  <a:srgbClr val="FF0000"/>
                </a:solidFill>
              </a:rPr>
              <a:t>using GAN structure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zh-TW">
                <a:solidFill>
                  <a:srgbClr val="000000"/>
                </a:solidFill>
              </a:rPr>
              <a:t>Remember to put your </a:t>
            </a:r>
            <a:r>
              <a:rPr b="1" lang="zh-TW">
                <a:solidFill>
                  <a:srgbClr val="FF0000"/>
                </a:solidFill>
              </a:rPr>
              <a:t>pre-trained models or download scripts</a:t>
            </a:r>
            <a:r>
              <a:rPr lang="zh-TW">
                <a:solidFill>
                  <a:srgbClr val="000000"/>
                </a:solidFill>
              </a:rPr>
              <a:t> so that we can run your code successfully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Output Format Requirement</a:t>
            </a:r>
          </a:p>
        </p:txBody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The generated images should be in Directory </a:t>
            </a:r>
            <a:r>
              <a:rPr lang="zh-TW">
                <a:solidFill>
                  <a:srgbClr val="FF0000"/>
                </a:solidFill>
              </a:rPr>
              <a:t>samples/</a:t>
            </a:r>
          </a:p>
          <a:p>
            <a:pPr indent="-228600" lvl="1" marL="914400" rtl="0">
              <a:spcBef>
                <a:spcPts val="0"/>
              </a:spcBef>
            </a:pPr>
            <a:r>
              <a:rPr lang="zh-TW"/>
              <a:t>make sure it’s </a:t>
            </a:r>
            <a:r>
              <a:rPr lang="zh-TW">
                <a:solidFill>
                  <a:srgbClr val="FF0000"/>
                </a:solidFill>
              </a:rPr>
              <a:t>empty </a:t>
            </a:r>
            <a:r>
              <a:rPr lang="zh-TW"/>
              <a:t>before we run your code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Each generated image must be </a:t>
            </a:r>
            <a:r>
              <a:rPr lang="zh-TW">
                <a:solidFill>
                  <a:srgbClr val="FF0000"/>
                </a:solidFill>
              </a:rPr>
              <a:t>64 x 64</a:t>
            </a:r>
            <a:r>
              <a:rPr lang="zh-TW"/>
              <a:t> in size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zh-TW"/>
              <a:t>please resize all training images to 64 x 64 before training the model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For each input text, you must generate </a:t>
            </a:r>
            <a:r>
              <a:rPr lang="zh-TW">
                <a:solidFill>
                  <a:srgbClr val="FF0000"/>
                </a:solidFill>
              </a:rPr>
              <a:t>5 images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Generated img should be named as </a:t>
            </a:r>
            <a:r>
              <a:rPr b="1" lang="zh-TW">
                <a:solidFill>
                  <a:srgbClr val="FF0000"/>
                </a:solidFill>
              </a:rPr>
              <a:t>“sample_(testing_text_id)_(sample_id).jpg”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Example:</a:t>
            </a:r>
          </a:p>
        </p:txBody>
      </p:sp>
      <p:pic>
        <p:nvPicPr>
          <p:cNvPr id="334" name="Shape 334"/>
          <p:cNvPicPr preferRelativeResize="0"/>
          <p:nvPr/>
        </p:nvPicPr>
        <p:blipFill rotWithShape="1">
          <a:blip r:embed="rId3">
            <a:alphaModFix/>
          </a:blip>
          <a:srcRect b="79386" l="0" r="40863" t="12795"/>
          <a:stretch/>
        </p:blipFill>
        <p:spPr>
          <a:xfrm>
            <a:off x="854879" y="3742694"/>
            <a:ext cx="6676400" cy="49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組別互評</a:t>
            </a:r>
          </a:p>
        </p:txBody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We will put your generated images in the grading platform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Link will be sent to your mail after HW deadline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Answer </a:t>
            </a:r>
            <a:r>
              <a:rPr b="1" lang="zh-TW">
                <a:solidFill>
                  <a:srgbClr val="FF0000"/>
                </a:solidFill>
              </a:rPr>
              <a:t>2</a:t>
            </a:r>
            <a:r>
              <a:rPr lang="zh-TW">
                <a:solidFill>
                  <a:srgbClr val="FF0000"/>
                </a:solidFill>
              </a:rPr>
              <a:t> </a:t>
            </a:r>
            <a:r>
              <a:rPr lang="zh-TW">
                <a:solidFill>
                  <a:srgbClr val="666666"/>
                </a:solidFill>
              </a:rPr>
              <a:t>scores for each image</a:t>
            </a:r>
          </a:p>
          <a:p>
            <a:pPr indent="-228600" lvl="1" marL="914400" rtl="0">
              <a:spcBef>
                <a:spcPts val="0"/>
              </a:spcBef>
              <a:buClr>
                <a:srgbClr val="CC4125"/>
              </a:buClr>
            </a:pPr>
            <a:r>
              <a:rPr lang="zh-TW">
                <a:solidFill>
                  <a:srgbClr val="CC4125"/>
                </a:solidFill>
              </a:rPr>
              <a:t>H</a:t>
            </a:r>
            <a:r>
              <a:rPr lang="zh-TW" sz="1400">
                <a:solidFill>
                  <a:srgbClr val="CC4125"/>
                </a:solidFill>
              </a:rPr>
              <a:t>ow the image fits the text</a:t>
            </a:r>
          </a:p>
          <a:p>
            <a:pPr indent="-228600" lvl="1" marL="914400" rtl="0">
              <a:spcBef>
                <a:spcPts val="0"/>
              </a:spcBef>
              <a:buClr>
                <a:srgbClr val="CC4125"/>
              </a:buClr>
            </a:pPr>
            <a:r>
              <a:rPr lang="zh-TW">
                <a:solidFill>
                  <a:srgbClr val="CC4125"/>
                </a:solidFill>
              </a:rPr>
              <a:t>H</a:t>
            </a:r>
            <a:r>
              <a:rPr lang="zh-TW">
                <a:solidFill>
                  <a:srgbClr val="CC4125"/>
                </a:solidFill>
              </a:rPr>
              <a:t>ow the image looks real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Scores should be integer from 1 to 5</a:t>
            </a:r>
          </a:p>
          <a:p>
            <a:pPr indent="-228600" lvl="1" marL="914400" rtl="0">
              <a:spcBef>
                <a:spcPts val="0"/>
              </a:spcBef>
            </a:pPr>
            <a:r>
              <a:rPr lang="zh-TW"/>
              <a:t>1 to 5 corressponding to (super bad, bad, average, good, super good)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You may score your results, so be fair when your are scoring :)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組別互評</a:t>
            </a:r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Separate scores with a comma </a:t>
            </a:r>
            <a:r>
              <a:rPr lang="zh-TW">
                <a:solidFill>
                  <a:srgbClr val="E69138"/>
                </a:solidFill>
              </a:rPr>
              <a:t>(score for matching text, score for reality)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Example: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47" name="Shape 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050" y="2092650"/>
            <a:ext cx="5255625" cy="236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Task Introduction - text2image generation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3593100" y="2054750"/>
            <a:ext cx="1957800" cy="894900"/>
          </a:xfrm>
          <a:prstGeom prst="flowChartAlternateProcess">
            <a:avLst/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buNone/>
            </a:pPr>
            <a:r>
              <a:rPr b="1" lang="zh-TW" sz="1600"/>
              <a:t>   </a:t>
            </a:r>
            <a:r>
              <a:rPr b="1" lang="zh-TW" sz="1600"/>
              <a:t>Bird 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rPr b="1" lang="zh-TW" sz="1600"/>
              <a:t>Generative Model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371525" y="2359550"/>
            <a:ext cx="24915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zh-TW" sz="1600"/>
              <a:t>an all black bird</a:t>
            </a:r>
          </a:p>
        </p:txBody>
      </p:sp>
      <p:sp>
        <p:nvSpPr>
          <p:cNvPr id="82" name="Shape 82"/>
          <p:cNvSpPr/>
          <p:nvPr/>
        </p:nvSpPr>
        <p:spPr>
          <a:xfrm>
            <a:off x="2834825" y="23345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5882825" y="23345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/>
        </p:nvSpPr>
        <p:spPr>
          <a:xfrm>
            <a:off x="371525" y="3064250"/>
            <a:ext cx="24915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this flower is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white and pink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048" y="3052175"/>
            <a:ext cx="1279226" cy="108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6038" y="1902350"/>
            <a:ext cx="1197812" cy="1085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3593100" y="3121550"/>
            <a:ext cx="1957800" cy="894900"/>
          </a:xfrm>
          <a:prstGeom prst="flowChartAlternateProcess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zh-TW" sz="1600"/>
              <a:t> Flower Generative Model</a:t>
            </a:r>
          </a:p>
        </p:txBody>
      </p:sp>
      <p:sp>
        <p:nvSpPr>
          <p:cNvPr id="88" name="Shape 88"/>
          <p:cNvSpPr/>
          <p:nvPr/>
        </p:nvSpPr>
        <p:spPr>
          <a:xfrm>
            <a:off x="2834825" y="32489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5959025" y="33251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What report should cover?</a:t>
            </a:r>
          </a:p>
        </p:txBody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Environment (1%)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zh-TW" sz="1800"/>
              <a:t>Ex. OS, CPU, GPU, Memory, libraries you used and version, etc.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Model description(3%)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zh-TW"/>
              <a:t>Must include model strucuture, objective function for G and 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How do you improve your performance (5%)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Experiment settings and observation (5%)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Team division (1%)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No more than </a:t>
            </a:r>
            <a:r>
              <a:rPr lang="zh-TW">
                <a:solidFill>
                  <a:srgbClr val="FF0000"/>
                </a:solidFill>
              </a:rPr>
              <a:t>5</a:t>
            </a:r>
            <a:r>
              <a:rPr lang="zh-TW">
                <a:solidFill>
                  <a:srgbClr val="FF0000"/>
                </a:solidFill>
              </a:rPr>
              <a:t> pages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Please written in Chinese (unless you don’t know how to type Chinese)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Grading Policy (20%)</a:t>
            </a:r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311700" y="1266325"/>
            <a:ext cx="8520600" cy="370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Wrong output format will not be graded</a:t>
            </a:r>
          </a:p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Report (</a:t>
            </a:r>
            <a:r>
              <a:rPr lang="zh-TW" sz="2000"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zh-TW" sz="2000">
                <a:latin typeface="Arial"/>
                <a:ea typeface="Arial"/>
                <a:cs typeface="Arial"/>
                <a:sym typeface="Arial"/>
              </a:rPr>
              <a:t>%)</a:t>
            </a:r>
          </a:p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Code (5%)</a:t>
            </a:r>
          </a:p>
          <a:p>
            <a:pPr indent="-342900" lvl="1" marL="914400" rtl="0">
              <a:spcBef>
                <a:spcPts val="0"/>
              </a:spcBef>
              <a:buSzPct val="100000"/>
              <a:buFont typeface="Arial"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zh-TW" sz="1800">
                <a:latin typeface="Arial"/>
                <a:ea typeface="Arial"/>
                <a:cs typeface="Arial"/>
                <a:sym typeface="Arial"/>
              </a:rPr>
              <a:t>ou will be scored only if you use GAN and output results in 10 minutes</a:t>
            </a:r>
          </a:p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 strike="sngStrike">
                <a:latin typeface="Arial"/>
                <a:ea typeface="Arial"/>
                <a:cs typeface="Arial"/>
                <a:sym typeface="Arial"/>
              </a:rPr>
              <a:t>Baseline </a:t>
            </a:r>
          </a:p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組別互評 (5%)</a:t>
            </a:r>
          </a:p>
          <a:p>
            <a:pPr indent="-355600" lvl="0" marL="457200" rtl="0">
              <a:spcBef>
                <a:spcPts val="0"/>
              </a:spcBef>
              <a:buSzPct val="100000"/>
              <a:buFont typeface="Arial"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Bonus</a:t>
            </a:r>
          </a:p>
          <a:p>
            <a:pPr indent="-342900" lvl="1" marL="914400" rtl="0">
              <a:spcBef>
                <a:spcPts val="0"/>
              </a:spcBef>
              <a:buSzPct val="100000"/>
              <a:buFont typeface="Arial"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組別互評 top 3 (5%, 3%, 2%)</a:t>
            </a:r>
          </a:p>
          <a:p>
            <a:pPr indent="-342900" lvl="1" marL="914400" rtl="0">
              <a:spcBef>
                <a:spcPts val="0"/>
              </a:spcBef>
              <a:buSzPct val="100000"/>
              <a:buFont typeface="Arial"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Generate images beyond faces and show results in report (10%)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Other Policy</a:t>
            </a:r>
          </a:p>
        </p:txBody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Late policy: 30% off per day late afterwards.</a:t>
            </a:r>
            <a:br>
              <a:rPr lang="zh-TW"/>
            </a:br>
            <a:r>
              <a:rPr lang="zh-TW"/>
              <a:t>[Delay form will be announced afterwards]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No plagiarism is allowed.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Task Introduction - text2image generation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3440700" y="2220500"/>
            <a:ext cx="1957800" cy="1681800"/>
          </a:xfrm>
          <a:prstGeom prst="flowChartAlternateProcess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zh-TW" sz="1600"/>
              <a:t>Anime Generative Model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9150" y="2810913"/>
            <a:ext cx="1681925" cy="16819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219125" y="2207150"/>
            <a:ext cx="24915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a man with no hair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and one red strong fist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66725" y="3045350"/>
            <a:ext cx="24915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a girl with blue hair, blue eyes and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zh-TW" sz="1600"/>
              <a:t>twin ponytail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6097" y="1135576"/>
            <a:ext cx="1074227" cy="190977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2682425" y="23345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682425" y="33251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5501825" y="23345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501825" y="3325125"/>
            <a:ext cx="6585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Data Collection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533925" y="4586190"/>
            <a:ext cx="78765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TW" sz="1600"/>
              <a:t>感謝樊恩宇助教蒐集data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100" y="1113925"/>
            <a:ext cx="5781215" cy="334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975" y="1555525"/>
            <a:ext cx="1568825" cy="24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1793730" y="4357590"/>
            <a:ext cx="78765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TW" sz="1200"/>
              <a:t>http://konachan.net/post/show/239400/aikatsu-clouds-flowers-hikami_sumire-hiten_goane_r</a:t>
            </a:r>
          </a:p>
        </p:txBody>
      </p:sp>
      <p:sp>
        <p:nvSpPr>
          <p:cNvPr id="115" name="Shape 115"/>
          <p:cNvSpPr/>
          <p:nvPr/>
        </p:nvSpPr>
        <p:spPr>
          <a:xfrm>
            <a:off x="2634052" y="1929250"/>
            <a:ext cx="729600" cy="1388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-609075" y="3976600"/>
            <a:ext cx="42219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1600">
                <a:solidFill>
                  <a:srgbClr val="FF0000"/>
                </a:solidFill>
              </a:rPr>
              <a:t>Not all tags are useful</a:t>
            </a:r>
          </a:p>
        </p:txBody>
      </p:sp>
      <p:sp>
        <p:nvSpPr>
          <p:cNvPr id="117" name="Shape 117"/>
          <p:cNvSpPr/>
          <p:nvPr/>
        </p:nvSpPr>
        <p:spPr>
          <a:xfrm>
            <a:off x="6502450" y="1812445"/>
            <a:ext cx="1310700" cy="1388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Model and training tips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Conditional GAN for text2image generation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1901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83100" y="1747272"/>
            <a:ext cx="8908499" cy="2341177"/>
            <a:chOff x="83100" y="1366272"/>
            <a:chExt cx="8908499" cy="2341177"/>
          </a:xfrm>
        </p:grpSpPr>
        <p:pic>
          <p:nvPicPr>
            <p:cNvPr id="130" name="Shape 1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9300" y="1366272"/>
              <a:ext cx="8832299" cy="23411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Shape 131"/>
            <p:cNvSpPr txBox="1"/>
            <p:nvPr/>
          </p:nvSpPr>
          <p:spPr>
            <a:xfrm>
              <a:off x="83100" y="2786650"/>
              <a:ext cx="1994100" cy="4017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zh-TW" sz="1200">
                  <a:solidFill>
                    <a:srgbClr val="FF0000"/>
                  </a:solidFill>
                </a:rPr>
                <a:t>(</a:t>
              </a:r>
              <a:r>
                <a:rPr b="1" lang="zh-TW" sz="1200">
                  <a:solidFill>
                    <a:srgbClr val="FF0000"/>
                  </a:solidFill>
                </a:rPr>
                <a:t>noise_dim+text_dim)</a:t>
              </a:r>
            </a:p>
          </p:txBody>
        </p:sp>
        <p:sp>
          <p:nvSpPr>
            <p:cNvPr id="132" name="Shape 132"/>
            <p:cNvSpPr txBox="1"/>
            <p:nvPr/>
          </p:nvSpPr>
          <p:spPr>
            <a:xfrm>
              <a:off x="6281500" y="3055850"/>
              <a:ext cx="2403600" cy="40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zh-TW" sz="1200">
                  <a:solidFill>
                    <a:srgbClr val="FF0000"/>
                  </a:solidFill>
                </a:rPr>
                <a:t>(</a:t>
              </a:r>
              <a:r>
                <a:rPr b="1" lang="zh-TW" sz="1200">
                  <a:solidFill>
                    <a:srgbClr val="FF0000"/>
                  </a:solidFill>
                </a:rPr>
                <a:t>4, 4, channel_dim+text_dim)</a:t>
              </a:r>
            </a:p>
          </p:txBody>
        </p:sp>
      </p:grpSp>
      <p:sp>
        <p:nvSpPr>
          <p:cNvPr id="133" name="Shape 133"/>
          <p:cNvSpPr txBox="1"/>
          <p:nvPr/>
        </p:nvSpPr>
        <p:spPr>
          <a:xfrm>
            <a:off x="3506125" y="1497100"/>
            <a:ext cx="4449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 txBox="1"/>
          <p:nvPr/>
        </p:nvSpPr>
        <p:spPr>
          <a:xfrm>
            <a:off x="4986000" y="4545105"/>
            <a:ext cx="38463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Paper: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https://arxiv.org/pdf/1605.05396.pdf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35" name="Shape 135"/>
          <p:cNvGrpSpPr/>
          <p:nvPr/>
        </p:nvGrpSpPr>
        <p:grpSpPr>
          <a:xfrm>
            <a:off x="4460348" y="832913"/>
            <a:ext cx="1472100" cy="1348085"/>
            <a:chOff x="4460348" y="832913"/>
            <a:chExt cx="1472100" cy="1348085"/>
          </a:xfrm>
        </p:grpSpPr>
        <p:pic>
          <p:nvPicPr>
            <p:cNvPr id="136" name="Shape 1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24649" y="1237923"/>
              <a:ext cx="914125" cy="943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7" name="Shape 137"/>
            <p:cNvSpPr txBox="1"/>
            <p:nvPr/>
          </p:nvSpPr>
          <p:spPr>
            <a:xfrm>
              <a:off x="4460348" y="832913"/>
              <a:ext cx="1472100" cy="49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zh-TW" sz="1600">
                  <a:solidFill>
                    <a:srgbClr val="FF0000"/>
                  </a:solidFill>
                </a:rPr>
                <a:t>real img</a:t>
              </a:r>
            </a:p>
          </p:txBody>
        </p:sp>
      </p:grpSp>
      <p:sp>
        <p:nvSpPr>
          <p:cNvPr id="138" name="Shape 138"/>
          <p:cNvSpPr txBox="1"/>
          <p:nvPr/>
        </p:nvSpPr>
        <p:spPr>
          <a:xfrm>
            <a:off x="4612748" y="3804713"/>
            <a:ext cx="14721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1600">
                <a:solidFill>
                  <a:srgbClr val="FF0000"/>
                </a:solidFill>
              </a:rPr>
              <a:t>fake</a:t>
            </a:r>
            <a:r>
              <a:rPr b="1" lang="zh-TW" sz="1600">
                <a:solidFill>
                  <a:srgbClr val="FF0000"/>
                </a:solidFill>
              </a:rPr>
              <a:t> img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83100" y="2558050"/>
            <a:ext cx="1472100" cy="401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1200">
                <a:solidFill>
                  <a:srgbClr val="FF0000"/>
                </a:solidFill>
              </a:rPr>
              <a:t>linear transform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Details </a:t>
            </a:r>
            <a:r>
              <a:rPr lang="zh-TW"/>
              <a:t>for</a:t>
            </a:r>
            <a:r>
              <a:rPr lang="zh-TW"/>
              <a:t> training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zh-TW"/>
              <a:t>Updates between Generator and Discriminator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zh-TW"/>
              <a:t>1 : 1 or 2 : 1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ADAM with lr = 0.0002, momentum = 0.5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gaussian or uniform noise dim = 100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batch size = 64</a:t>
            </a:r>
          </a:p>
          <a:p>
            <a:pPr indent="-228600" lvl="0" marL="457200" rtl="0">
              <a:spcBef>
                <a:spcPts val="0"/>
              </a:spcBef>
            </a:pPr>
            <a:r>
              <a:rPr lang="zh-TW"/>
              <a:t>epoch = 600</a:t>
            </a:r>
          </a:p>
          <a:p>
            <a:pPr indent="-228600" lvl="1" marL="914400">
              <a:spcBef>
                <a:spcPts val="0"/>
              </a:spcBef>
            </a:pPr>
            <a:r>
              <a:rPr lang="zh-TW"/>
              <a:t>Practically, epoch = 300 is enough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Text feature process tool - Skip-thought vector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50620" l="0" r="22666" t="11868"/>
          <a:stretch/>
        </p:blipFill>
        <p:spPr>
          <a:xfrm>
            <a:off x="286625" y="1250700"/>
            <a:ext cx="8520599" cy="23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 txBox="1"/>
          <p:nvPr/>
        </p:nvSpPr>
        <p:spPr>
          <a:xfrm>
            <a:off x="310300" y="3584900"/>
            <a:ext cx="7992000" cy="922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1800">
                <a:solidFill>
                  <a:srgbClr val="E69138"/>
                </a:solidFill>
              </a:rPr>
              <a:t>No matter which </a:t>
            </a:r>
            <a:r>
              <a:rPr lang="zh-TW" sz="1800">
                <a:solidFill>
                  <a:srgbClr val="E69138"/>
                </a:solidFill>
              </a:rPr>
              <a:t>tool you use to process text input, please make sure you include that pre-trained model in your repository to let us run your code successfully.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264475" y="4516750"/>
            <a:ext cx="6147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skip-thought source code: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https://github.com/ryankiros/skip-thoughts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